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3" r:id="rId3"/>
    <p:sldId id="265" r:id="rId4"/>
    <p:sldId id="284" r:id="rId5"/>
    <p:sldId id="283" r:id="rId6"/>
    <p:sldId id="291" r:id="rId7"/>
    <p:sldId id="293" r:id="rId8"/>
    <p:sldId id="294" r:id="rId9"/>
    <p:sldId id="312" r:id="rId10"/>
    <p:sldId id="300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D5AD5-B62F-4A1E-B552-CA76A594CB1B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B165A-3D92-4101-916F-7DBEB3CF64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932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 blijkt een verband te bestaan tussen enerzijds de progressie van de ziekte en anderzijds afbijtproblemen en het krijgen van ondersteuning bij de dagelijkse mondverzorging.</a:t>
            </a:r>
          </a:p>
          <a:p>
            <a:r>
              <a:rPr lang="nl-NL" dirty="0"/>
              <a:t>De subjectieve mondgezondheid van mensen met de ziekte van Parkinson, Door C. de Baat |M.A.E. van Stiphout |F. </a:t>
            </a:r>
            <a:r>
              <a:rPr lang="nl-NL" dirty="0" err="1"/>
              <a:t>Lobbezoo</a:t>
            </a:r>
            <a:r>
              <a:rPr lang="nl-NL" dirty="0"/>
              <a:t> NTVT</a:t>
            </a:r>
            <a:r>
              <a:rPr lang="nl-NL" baseline="0" dirty="0"/>
              <a:t> </a:t>
            </a:r>
            <a:r>
              <a:rPr lang="nl-NL" dirty="0"/>
              <a:t>07-02-2020</a:t>
            </a:r>
          </a:p>
          <a:p>
            <a:r>
              <a:rPr lang="nl-NL" dirty="0"/>
              <a:t>Cariëslaesies, plastische restauraties</a:t>
            </a:r>
            <a:r>
              <a:rPr lang="nl-NL" baseline="0" dirty="0"/>
              <a:t> en </a:t>
            </a:r>
            <a:r>
              <a:rPr lang="nl-NL" dirty="0"/>
              <a:t>wortelresten waren positief gerelateerd aan de progressie van de ziekte. </a:t>
            </a:r>
          </a:p>
          <a:p>
            <a:r>
              <a:rPr lang="nl-NL" dirty="0"/>
              <a:t>De objectieve mondgezondheid van personen met de ziekte van Parkinson. Door C. de Baat |M.A.E. van Stiphout |F. </a:t>
            </a:r>
            <a:r>
              <a:rPr lang="nl-NL" dirty="0" err="1"/>
              <a:t>Lobbezoo</a:t>
            </a:r>
            <a:r>
              <a:rPr lang="nl-NL" dirty="0"/>
              <a:t> </a:t>
            </a:r>
            <a:r>
              <a:rPr lang="nl-NL" dirty="0" err="1"/>
              <a:t>ntvt</a:t>
            </a:r>
            <a:r>
              <a:rPr lang="nl-NL" dirty="0"/>
              <a:t> 08-05-2020</a:t>
            </a:r>
          </a:p>
          <a:p>
            <a:endParaRPr lang="nl-NL" dirty="0"/>
          </a:p>
          <a:p>
            <a:r>
              <a:rPr lang="nl-NL" dirty="0"/>
              <a:t>Parodontitis en Parkinson:</a:t>
            </a:r>
          </a:p>
          <a:p>
            <a:r>
              <a:rPr lang="nl-NL" dirty="0"/>
              <a:t>- De mondgezondheid gaat achteruit met het voortschrijden van de ziekte.</a:t>
            </a:r>
          </a:p>
          <a:p>
            <a:r>
              <a:rPr lang="nl-NL" dirty="0"/>
              <a:t>- </a:t>
            </a:r>
            <a:r>
              <a:rPr lang="nl-NL" dirty="0" err="1"/>
              <a:t>Parkinsonpatienten</a:t>
            </a:r>
            <a:r>
              <a:rPr lang="nl-NL" dirty="0"/>
              <a:t> hebben vaker parodontitis en cariës dan gezonde leeftijdsgenoten</a:t>
            </a:r>
          </a:p>
          <a:p>
            <a:r>
              <a:rPr lang="nl-NL" dirty="0"/>
              <a:t>- Wanneer parodontitis patiënten Parkinson krijgen gaat het heel snel bergafwaarts.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KAUW/ TMD </a:t>
            </a:r>
            <a:r>
              <a:rPr lang="nl-NL" dirty="0" err="1"/>
              <a:t>problematie</a:t>
            </a:r>
            <a:r>
              <a:rPr lang="nl-NL" dirty="0"/>
              <a:t>, </a:t>
            </a:r>
            <a:r>
              <a:rPr lang="nl-NL" dirty="0" err="1"/>
              <a:t>bruxisme</a:t>
            </a:r>
            <a:r>
              <a:rPr lang="nl-NL" dirty="0"/>
              <a:t>: motorische problemen verhinderen goede functie </a:t>
            </a:r>
            <a:r>
              <a:rPr lang="nl-NL" dirty="0" err="1"/>
              <a:t>vpo</a:t>
            </a:r>
            <a:r>
              <a:rPr lang="nl-NL" dirty="0"/>
              <a:t>, </a:t>
            </a:r>
            <a:r>
              <a:rPr lang="nl-NL" dirty="0" err="1"/>
              <a:t>dmv</a:t>
            </a:r>
            <a:r>
              <a:rPr lang="nl-NL" dirty="0"/>
              <a:t> oefeningen wellicht iets verbetering, te weinig voor retentie </a:t>
            </a:r>
            <a:r>
              <a:rPr lang="nl-NL" dirty="0" err="1"/>
              <a:t>vpo</a:t>
            </a:r>
            <a:r>
              <a:rPr lang="nl-NL" dirty="0"/>
              <a:t>, </a:t>
            </a:r>
            <a:r>
              <a:rPr lang="nl-NL" dirty="0" err="1"/>
              <a:t>rebasen</a:t>
            </a:r>
            <a:r>
              <a:rPr lang="nl-NL" dirty="0"/>
              <a:t>, implantaten, kortere/smallere implantaten, 4 </a:t>
            </a:r>
            <a:r>
              <a:rPr lang="nl-NL" dirty="0" err="1"/>
              <a:t>impl</a:t>
            </a:r>
            <a:r>
              <a:rPr lang="nl-NL" dirty="0"/>
              <a:t> </a:t>
            </a:r>
            <a:r>
              <a:rPr lang="nl-NL" dirty="0" err="1"/>
              <a:t>bk</a:t>
            </a:r>
            <a:r>
              <a:rPr lang="nl-NL" dirty="0"/>
              <a:t>, 2 </a:t>
            </a:r>
            <a:r>
              <a:rPr lang="nl-NL" dirty="0" err="1"/>
              <a:t>impl</a:t>
            </a:r>
            <a:r>
              <a:rPr lang="nl-NL" dirty="0"/>
              <a:t> ok. Of 1 </a:t>
            </a:r>
            <a:r>
              <a:rPr lang="nl-NL" dirty="0" err="1"/>
              <a:t>impl</a:t>
            </a:r>
            <a:r>
              <a:rPr lang="nl-NL" dirty="0"/>
              <a:t> (Weinig invasief, maar toch iets meer houvast) DENK aan de nazorg. Makkelijk te reinigen constructies.</a:t>
            </a:r>
          </a:p>
          <a:p>
            <a:endParaRPr lang="nl-NL" dirty="0"/>
          </a:p>
          <a:p>
            <a:r>
              <a:rPr lang="nl-NL" dirty="0" err="1"/>
              <a:t>Overbeweeglijkheid</a:t>
            </a:r>
            <a:r>
              <a:rPr lang="nl-NL" dirty="0"/>
              <a:t> kan invloed hebben op spreken, kauwen en afbijten.</a:t>
            </a:r>
          </a:p>
          <a:p>
            <a:r>
              <a:rPr lang="nl-NL" dirty="0"/>
              <a:t>Kauwstoornissen vaak gevolg van Parkinsonverschijnselen (vaak niet van </a:t>
            </a:r>
            <a:r>
              <a:rPr lang="nl-NL" dirty="0" err="1"/>
              <a:t>thk</a:t>
            </a:r>
            <a:r>
              <a:rPr lang="nl-NL" dirty="0"/>
              <a:t> aard), </a:t>
            </a:r>
          </a:p>
          <a:p>
            <a:r>
              <a:rPr lang="nl-NL" dirty="0"/>
              <a:t>Bij </a:t>
            </a:r>
            <a:r>
              <a:rPr lang="nl-NL" dirty="0" err="1"/>
              <a:t>bruxisme</a:t>
            </a:r>
            <a:r>
              <a:rPr lang="nl-NL" dirty="0"/>
              <a:t> </a:t>
            </a:r>
            <a:r>
              <a:rPr lang="nl-NL" dirty="0" err="1"/>
              <a:t>evt</a:t>
            </a:r>
            <a:r>
              <a:rPr lang="nl-NL" dirty="0"/>
              <a:t> </a:t>
            </a:r>
            <a:r>
              <a:rPr lang="nl-NL" dirty="0" err="1"/>
              <a:t>opbeetplaat</a:t>
            </a:r>
            <a:r>
              <a:rPr lang="nl-NL" dirty="0"/>
              <a:t>, moeilijk te maken evenzo </a:t>
            </a:r>
            <a:r>
              <a:rPr lang="nl-NL" dirty="0" err="1"/>
              <a:t>vps</a:t>
            </a:r>
            <a:r>
              <a:rPr lang="nl-NL" dirty="0"/>
              <a:t>. Tevens moeilijk aan te wennen. (www.mondzorgparkinson.nl)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9768E-BFD2-4910-9FD5-DE931F1275C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HYPERSIALIE: niet meer speeksel, voorover gebogen houding, slikproblemen, verminderde spierwerking, dit is invaliderend. mogelijk gevolg dermatitis. (logopediste)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9768E-BFD2-4910-9FD5-DE931F1275CD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1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GOED TE POETSEN:</a:t>
            </a:r>
          </a:p>
          <a:p>
            <a:r>
              <a:rPr lang="nl-NL" dirty="0"/>
              <a:t>NA het eten de mond spoelen/ prothese omspoelen.</a:t>
            </a:r>
          </a:p>
          <a:p>
            <a:r>
              <a:rPr lang="nl-NL" dirty="0"/>
              <a:t>Meerdere keren vaseline op de lippen aanbrengen.</a:t>
            </a:r>
          </a:p>
          <a:p>
            <a:r>
              <a:rPr lang="nl-NL" dirty="0"/>
              <a:t>Voor het poetsen mond spoelen, 3bs, vaste volgorde, droge borstel schuimt het minder, bij veel speekselvloed, natte borstel bij droge mond. </a:t>
            </a:r>
            <a:r>
              <a:rPr lang="nl-NL" dirty="0" err="1"/>
              <a:t>Elekrische</a:t>
            </a:r>
            <a:r>
              <a:rPr lang="nl-NL" dirty="0"/>
              <a:t> borstel. Dik handvat, </a:t>
            </a:r>
            <a:r>
              <a:rPr lang="nl-NL" dirty="0" err="1"/>
              <a:t>klikdop</a:t>
            </a:r>
            <a:r>
              <a:rPr lang="nl-NL" dirty="0"/>
              <a:t>, tremor in rust, dus bij dichtbijten minder tremor, bijtblokje bij tandarts bezoek. Tandenborstelkop omhoog in beker, Mond droogdeppen </a:t>
            </a:r>
            <a:r>
              <a:rPr lang="nl-NL" dirty="0" err="1"/>
              <a:t>ipv</a:t>
            </a:r>
            <a:r>
              <a:rPr lang="nl-NL" dirty="0"/>
              <a:t> droogvegen</a:t>
            </a:r>
          </a:p>
          <a:p>
            <a:endParaRPr lang="nl-NL" dirty="0"/>
          </a:p>
          <a:p>
            <a:r>
              <a:rPr lang="nl-NL" dirty="0"/>
              <a:t>Goede sfeer, rust, complimenten, grapje. Rustmomenten in lassen, bij slikken even de mond dicht.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9768E-BFD2-4910-9FD5-DE931F1275C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04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Interprofessionele zorg</a:t>
            </a:r>
          </a:p>
          <a:p>
            <a:r>
              <a:rPr lang="nl-NL" dirty="0"/>
              <a:t>PARKINSON DE MOND NIET VERGETEN.</a:t>
            </a:r>
          </a:p>
          <a:p>
            <a:r>
              <a:rPr lang="nl-NL" dirty="0"/>
              <a:t>Vaak staat de mond niet op de eerste plaats in de zorg rond Parkinson.</a:t>
            </a:r>
          </a:p>
          <a:p>
            <a:r>
              <a:rPr lang="nl-NL" dirty="0"/>
              <a:t>Wilt u meer weten over mondverzorging bij ouderen, google dan op DE MOND NIET VERGETEN.</a:t>
            </a:r>
          </a:p>
          <a:p>
            <a:r>
              <a:rPr lang="nl-NL" dirty="0"/>
              <a:t>www.mondzorgzeeuwsvlaanderen.nl trainingen/ workshops: filmpje over hoe te poetsen bij anderen (11 min). https://youtu.be/yEeYMdNecPw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9768E-BFD2-4910-9FD5-DE931F1275C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85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25E4A-2399-7BDA-D9A6-1C9E8135B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13FD4D-123F-F151-E03F-18A1A7278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265952-2D5D-F2FD-F670-BE922876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F531-541F-4DC7-971A-9D2D06D843C4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8BE7B9-75B8-87FE-CCC7-C2A3B93B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5F2468-90FF-A5EA-D412-8D2F648B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DC26-03CE-472A-8565-29FCA03F8C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13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EECBF0-072C-8075-6E24-2B61140E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93DC5B-8F1A-6059-8FB5-8D2E811E6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49A50A-CC74-D593-78FD-8A61E9BC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F531-541F-4DC7-971A-9D2D06D843C4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70C243-933E-E33C-4265-05E73CA9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37141D-03B6-04F7-1168-B7D04F9C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DC26-03CE-472A-8565-29FCA03F8C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03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14D2D1A-E55C-B87B-910A-8D81D204A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81174D-A934-9552-4AFD-3B2283979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423553-6E63-AFE5-6318-8FBC9C9E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F531-541F-4DC7-971A-9D2D06D843C4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19AF94-7D98-5F62-ACFD-732E27FFC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941CF9-AAB6-052D-16D6-3529B17BD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DC26-03CE-472A-8565-29FCA03F8C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51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8799E-92C1-010D-2B14-267B6323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055093-63AD-5DC4-C5D0-1E3E47260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FD4EB5-E248-F55C-F073-87EFC504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F531-541F-4DC7-971A-9D2D06D843C4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D126FB-371C-4186-B3DD-4E01E227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E47CE1-73E8-0ADF-8B3C-3FCD2EE2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DC26-03CE-472A-8565-29FCA03F8C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43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183A8B-D42E-100C-B888-E0A40407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4AFF12-9033-0055-3B9C-81BFF305D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77BCD1-6F9A-BA0C-931B-B5464D01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F531-541F-4DC7-971A-9D2D06D843C4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20656D-919D-60D3-DF57-80F6C547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1B9241-359B-EB91-2155-230C9FDC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DC26-03CE-472A-8565-29FCA03F8C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02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00868-1304-59BC-741B-9AD1E861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8E7034-7C57-96A3-7AC8-A0ED354C4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D029EC-CCA0-B060-9A4C-1922EFB32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C15781-68A4-363D-F20E-895395F9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F531-541F-4DC7-971A-9D2D06D843C4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798E39B-1553-4ADD-247B-0D6BE8E8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7F25409-8FD5-40A0-42D0-007AAD25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DC26-03CE-472A-8565-29FCA03F8C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0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A0E8A-5A3E-FE95-3570-36EEC596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9F4031-31A0-B762-62D2-18818187D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30E1CDC-67DC-FA1A-E86A-549D6C8EB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003A5BE-901B-D2B1-C7ED-4C8B87418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A59D851-0E9E-46F0-11B1-4B45FAB4A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5655D7-77CB-9E57-8D88-729175D1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F531-541F-4DC7-971A-9D2D06D843C4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395B89F-1890-3511-A13C-C61C7764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04465DA-E90A-D3F7-1567-F9190579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DC26-03CE-472A-8565-29FCA03F8C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781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B6C69-90D3-0E51-E9C8-E3A2092E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3A65254-376B-91B8-AD1E-8196D1B6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F531-541F-4DC7-971A-9D2D06D843C4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4741C3B-CF5F-5234-FD23-F3F7607AD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A80577-F492-484E-9578-EFB96E41F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DC26-03CE-472A-8565-29FCA03F8C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43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202BC0A-2CEC-928E-89A4-0C17BEA7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F531-541F-4DC7-971A-9D2D06D843C4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6D8A5AB-33F5-8923-0EEB-A0A5B480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831FB6-EF20-8EFE-EA81-BAD78D1E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DC26-03CE-472A-8565-29FCA03F8C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89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8DFDD-3E96-2633-28F7-E5E2AE9D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9A5D7-59DB-B4CD-C0CA-76FC5F212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2F9DE2-7470-E704-B3E9-8D10158E1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FBC0FB-775C-C206-D025-ED348190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F531-541F-4DC7-971A-9D2D06D843C4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21AE4B-DED1-8E76-1F8F-7C08B8B56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BAD543-83FC-81D9-3429-B3C1E3EFC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DC26-03CE-472A-8565-29FCA03F8C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91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D5C20-390D-FC54-1B63-DE158437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8BA37F8-6E28-FB56-7A3A-729DA6134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8C9B07-C049-BD43-923D-7EC2EA772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0FB687-851D-A31C-5124-1996C409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F531-541F-4DC7-971A-9D2D06D843C4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900A59-6C6C-922D-7878-A6D6FA02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6ABCA0-C2B9-0D5F-EA0B-442D4261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3DC26-03CE-472A-8565-29FCA03F8C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30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0C1D6F3-432E-E93D-F2A0-2C37D0C8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7C49ED-92F5-A99F-8FB3-0C6148BA1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05997A-53B9-8F75-3B98-A53A33E07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5F531-541F-4DC7-971A-9D2D06D843C4}" type="datetimeFigureOut">
              <a:rPr lang="nl-NL" smtClean="0"/>
              <a:t>24-11-2022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3483BC-4986-35B6-A3A5-9F68A5310B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90B0CE-0D2D-0059-1D9F-D85008243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3DC26-03CE-472A-8565-29FCA03F8C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75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ondnietvergeten.nl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ndzorgzeeuwsvlaanderen.nl/" TargetMode="External"/><Relationship Id="rId5" Type="http://schemas.openxmlformats.org/officeDocument/2006/relationships/hyperlink" Target="http://www.zorgvoorbeter.nl/" TargetMode="External"/><Relationship Id="rId4" Type="http://schemas.openxmlformats.org/officeDocument/2006/relationships/hyperlink" Target="http://www.mondzorgparkinson.n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Parkinson en Mondzorg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4000"/>
              <a:t>maak mondzorg bespreekbaar</a:t>
            </a:r>
          </a:p>
          <a:p>
            <a:r>
              <a:rPr lang="nl-NL"/>
              <a:t>18-11-2022 mondhygiëniste Jolanda Vos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381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Websites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453467"/>
          </a:xfrm>
        </p:spPr>
        <p:txBody>
          <a:bodyPr>
            <a:normAutofit/>
          </a:bodyPr>
          <a:lstStyle/>
          <a:p>
            <a:r>
              <a:rPr lang="nl-NL" sz="3200" dirty="0"/>
              <a:t>Video’s hoe te poetsen</a:t>
            </a:r>
          </a:p>
          <a:p>
            <a:r>
              <a:rPr lang="nl-NL" sz="3200" dirty="0"/>
              <a:t>Tips </a:t>
            </a:r>
          </a:p>
          <a:p>
            <a:endParaRPr lang="nl-NL" sz="3200" dirty="0"/>
          </a:p>
          <a:p>
            <a:r>
              <a:rPr lang="nl-NL" sz="3200" dirty="0">
                <a:hlinkClick r:id="rId3"/>
              </a:rPr>
              <a:t>www.demondnietvergeten.nl</a:t>
            </a:r>
            <a:endParaRPr lang="nl-NL" sz="3200" dirty="0"/>
          </a:p>
          <a:p>
            <a:r>
              <a:rPr lang="nl-NL" sz="3200" dirty="0">
                <a:hlinkClick r:id="rId4"/>
              </a:rPr>
              <a:t>www.mondzorgparkinson.nl</a:t>
            </a:r>
            <a:endParaRPr lang="nl-NL" sz="3200" dirty="0"/>
          </a:p>
          <a:p>
            <a:r>
              <a:rPr lang="nl-NL" sz="3200" dirty="0">
                <a:hlinkClick r:id="rId5"/>
              </a:rPr>
              <a:t>www.zorgvoorbeter.nl</a:t>
            </a:r>
            <a:endParaRPr lang="nl-NL" sz="3200" dirty="0"/>
          </a:p>
          <a:p>
            <a:r>
              <a:rPr lang="nl-NL" sz="3200" dirty="0">
                <a:hlinkClick r:id="rId6"/>
              </a:rPr>
              <a:t>www.mondzorgzeeuwsvlaanderen.nl</a:t>
            </a: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615" y="800913"/>
            <a:ext cx="3356219" cy="33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3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/>
              <a:t>Indeling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 </a:t>
            </a:r>
            <a:r>
              <a:rPr lang="nl-NL" sz="3200" dirty="0"/>
              <a:t>Waarom mondverzorging</a:t>
            </a:r>
          </a:p>
          <a:p>
            <a:r>
              <a:rPr lang="nl-NL" sz="3200" dirty="0"/>
              <a:t> Parkinson en mondgezondheid</a:t>
            </a:r>
          </a:p>
          <a:p>
            <a:r>
              <a:rPr lang="nl-NL" sz="3200" dirty="0"/>
              <a:t> Wat is goede mondverzorging</a:t>
            </a:r>
          </a:p>
          <a:p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285477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4349"/>
          </a:xfrm>
        </p:spPr>
        <p:txBody>
          <a:bodyPr>
            <a:normAutofit/>
          </a:bodyPr>
          <a:lstStyle/>
          <a:p>
            <a:r>
              <a:rPr lang="nl-NL" sz="4400" dirty="0"/>
              <a:t>Waarom mondverzorging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93949"/>
            <a:ext cx="8596668" cy="51773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200" dirty="0"/>
              <a:t>Voorkomen van:</a:t>
            </a:r>
          </a:p>
          <a:p>
            <a:r>
              <a:rPr lang="nl-NL" sz="3000" dirty="0"/>
              <a:t>Gaatjes			</a:t>
            </a:r>
          </a:p>
          <a:p>
            <a:r>
              <a:rPr lang="nl-NL" sz="3000" dirty="0"/>
              <a:t>Ontstekingen</a:t>
            </a:r>
          </a:p>
          <a:p>
            <a:r>
              <a:rPr lang="nl-NL" sz="3000" dirty="0"/>
              <a:t>Slechte adem</a:t>
            </a:r>
          </a:p>
          <a:p>
            <a:r>
              <a:rPr lang="nl-NL" sz="3000" dirty="0"/>
              <a:t>Pijn</a:t>
            </a:r>
          </a:p>
          <a:p>
            <a:endParaRPr lang="nl-NL" sz="3000" dirty="0"/>
          </a:p>
          <a:p>
            <a:r>
              <a:rPr lang="nl-NL" sz="3000" dirty="0"/>
              <a:t>Goed eten, spreken</a:t>
            </a:r>
          </a:p>
          <a:p>
            <a:r>
              <a:rPr lang="nl-NL" sz="3000" dirty="0"/>
              <a:t>Fris gevoel, lachen, knuffelen</a:t>
            </a:r>
          </a:p>
          <a:p>
            <a:r>
              <a:rPr lang="nl-NL" sz="3000" dirty="0"/>
              <a:t>Omdat je het waard bent</a:t>
            </a:r>
          </a:p>
          <a:p>
            <a:endParaRPr lang="nl-NL" sz="3000" dirty="0"/>
          </a:p>
          <a:p>
            <a:r>
              <a:rPr lang="nl-NL" sz="3000" dirty="0"/>
              <a:t>Algemene gezondheid!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675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Parkinson en mondproblemen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761067"/>
            <a:ext cx="8596668" cy="4885918"/>
          </a:xfrm>
        </p:spPr>
        <p:txBody>
          <a:bodyPr>
            <a:normAutofit lnSpcReduction="10000"/>
          </a:bodyPr>
          <a:lstStyle/>
          <a:p>
            <a:r>
              <a:rPr lang="nl-NL" sz="2800" dirty="0"/>
              <a:t>Meer verlies van orale functies; afbijten/ kauwen</a:t>
            </a:r>
          </a:p>
          <a:p>
            <a:r>
              <a:rPr lang="nl-NL" sz="2800" dirty="0"/>
              <a:t>Meer gaatjes, vullingen en wortelresten</a:t>
            </a:r>
          </a:p>
          <a:p>
            <a:r>
              <a:rPr lang="nl-NL" sz="2800" dirty="0"/>
              <a:t>Meer parodontitis, mobiele tanden en kiezen</a:t>
            </a:r>
          </a:p>
          <a:p>
            <a:r>
              <a:rPr lang="nl-NL" sz="2800" dirty="0"/>
              <a:t>Meer verlies tanden en kiezen</a:t>
            </a:r>
          </a:p>
          <a:p>
            <a:r>
              <a:rPr lang="nl-NL" sz="2800" dirty="0"/>
              <a:t>Kaakgewrichtsklachten, </a:t>
            </a:r>
            <a:r>
              <a:rPr lang="nl-NL" sz="2800" dirty="0" err="1"/>
              <a:t>bruxisme</a:t>
            </a:r>
            <a:endParaRPr lang="nl-NL" sz="2800" dirty="0"/>
          </a:p>
          <a:p>
            <a:r>
              <a:rPr lang="nl-NL" sz="2800" dirty="0"/>
              <a:t>Hyposalie, minder speeksel door medicatie</a:t>
            </a:r>
          </a:p>
          <a:p>
            <a:r>
              <a:rPr lang="nl-NL" sz="2800" dirty="0"/>
              <a:t>Smaakverandering</a:t>
            </a:r>
          </a:p>
          <a:p>
            <a:r>
              <a:rPr lang="nl-NL" sz="2800" dirty="0"/>
              <a:t>Hypersalie, meer speeksel</a:t>
            </a:r>
            <a:r>
              <a:rPr lang="nl-NL" dirty="0"/>
              <a:t>, dysfagie/slikproblemen</a:t>
            </a:r>
            <a:endParaRPr lang="nl-NL" sz="2800" dirty="0"/>
          </a:p>
          <a:p>
            <a:r>
              <a:rPr lang="nl-NL" sz="2800" dirty="0"/>
              <a:t>Dermatitis/ ontstoken mondhoeken</a:t>
            </a:r>
          </a:p>
          <a:p>
            <a:r>
              <a:rPr lang="nl-NL" sz="2800" dirty="0"/>
              <a:t>Meer hulp nodig bij mondverzorging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3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/>
              <a:t>Parkinson risicofactoren mond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473201"/>
            <a:ext cx="8596668" cy="4568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/>
          </a:p>
          <a:p>
            <a:r>
              <a:rPr lang="nl-NL" sz="3600"/>
              <a:t>Verminderd plaque beheersing</a:t>
            </a:r>
            <a:r>
              <a:rPr lang="nl-NL"/>
              <a:t>; </a:t>
            </a:r>
          </a:p>
          <a:p>
            <a:pPr marL="0" indent="0">
              <a:buNone/>
            </a:pPr>
            <a:r>
              <a:rPr lang="nl-NL"/>
              <a:t>	tremor, freese, moe, depressie</a:t>
            </a:r>
          </a:p>
          <a:p>
            <a:pPr marL="0" indent="0">
              <a:buNone/>
            </a:pPr>
            <a:endParaRPr lang="nl-NL"/>
          </a:p>
          <a:p>
            <a:r>
              <a:rPr lang="nl-NL" sz="3600"/>
              <a:t>Dysfagie/ slikproblemen</a:t>
            </a:r>
            <a:r>
              <a:rPr lang="nl-NL"/>
              <a:t>; </a:t>
            </a:r>
          </a:p>
          <a:p>
            <a:pPr marL="0" indent="0">
              <a:buNone/>
            </a:pPr>
            <a:r>
              <a:rPr lang="nl-NL"/>
              <a:t>	langer eten in de mond, zelfreinigende werking mond 	minder</a:t>
            </a:r>
          </a:p>
          <a:p>
            <a:pPr marL="0" indent="0">
              <a:buNone/>
            </a:pPr>
            <a:endParaRPr lang="nl-NL"/>
          </a:p>
          <a:p>
            <a:r>
              <a:rPr lang="nl-NL" sz="3600"/>
              <a:t>Medicijngebruik</a:t>
            </a:r>
            <a:r>
              <a:rPr lang="nl-NL"/>
              <a:t>; </a:t>
            </a:r>
          </a:p>
          <a:p>
            <a:pPr marL="0" indent="0">
              <a:buNone/>
            </a:pPr>
            <a:r>
              <a:rPr lang="nl-NL"/>
              <a:t>	veranderde en verminderde speekselproductie</a:t>
            </a:r>
          </a:p>
          <a:p>
            <a:pPr marL="0" indent="0">
              <a:buNone/>
            </a:pPr>
            <a:endParaRPr lang="nl-NL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788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/>
              <a:t>Basisadvies mondverzorging</a:t>
            </a:r>
            <a:endParaRPr lang="nl-NL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690689"/>
            <a:ext cx="10515599" cy="4868374"/>
          </a:xfrm>
        </p:spPr>
        <p:txBody>
          <a:bodyPr>
            <a:normAutofit fontScale="85000" lnSpcReduction="20000"/>
          </a:bodyPr>
          <a:lstStyle/>
          <a:p>
            <a:r>
              <a:rPr lang="nl-NL" sz="3600"/>
              <a:t>2x daags 2 minuten poetsen </a:t>
            </a:r>
          </a:p>
          <a:p>
            <a:pPr marL="0" indent="0">
              <a:buNone/>
            </a:pPr>
            <a:r>
              <a:rPr lang="nl-NL" sz="3600"/>
              <a:t>			met volwassen fluoride tandpasta</a:t>
            </a:r>
          </a:p>
          <a:p>
            <a:endParaRPr lang="nl-NL" sz="3600"/>
          </a:p>
          <a:p>
            <a:r>
              <a:rPr lang="nl-NL" sz="3600"/>
              <a:t> Maximaal 7 consumpties per dag. </a:t>
            </a:r>
          </a:p>
          <a:p>
            <a:pPr marL="457200" lvl="1" indent="0">
              <a:buNone/>
            </a:pPr>
            <a:r>
              <a:rPr lang="nl-NL" sz="3200"/>
              <a:t>Vuistregel; na consumptie 2 uur niets eten/drinken (muv water)</a:t>
            </a:r>
          </a:p>
          <a:p>
            <a:endParaRPr lang="nl-NL"/>
          </a:p>
          <a:p>
            <a:r>
              <a:rPr lang="nl-NL"/>
              <a:t>Op indicatie extra: </a:t>
            </a:r>
          </a:p>
          <a:p>
            <a:r>
              <a:rPr lang="nl-NL"/>
              <a:t>na het eten de mond spoelen</a:t>
            </a:r>
          </a:p>
          <a:p>
            <a:r>
              <a:rPr lang="nl-NL"/>
              <a:t>1x daags interdentaal reinigen</a:t>
            </a:r>
          </a:p>
          <a:p>
            <a:r>
              <a:rPr lang="nl-NL"/>
              <a:t>2x daags fluoridemondspoeling of </a:t>
            </a:r>
          </a:p>
          <a:p>
            <a:pPr marL="0" indent="0">
              <a:buNone/>
            </a:pPr>
            <a:r>
              <a:rPr lang="nl-NL"/>
              <a:t>	poetsen Duraphat 5000 fluoridetandpasta (recept tandarts)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FFB4E6-6B8D-0F76-CE7D-9EBA9D3CF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779" y="4926255"/>
            <a:ext cx="1406184" cy="11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9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Poetsmethode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57867"/>
            <a:ext cx="8596668" cy="4995333"/>
          </a:xfrm>
        </p:spPr>
        <p:txBody>
          <a:bodyPr>
            <a:normAutofit/>
          </a:bodyPr>
          <a:lstStyle/>
          <a:p>
            <a:r>
              <a:rPr lang="nl-NL" sz="3200" dirty="0"/>
              <a:t>Mondspoelen met water</a:t>
            </a:r>
          </a:p>
          <a:p>
            <a:r>
              <a:rPr lang="nl-NL" sz="3200" dirty="0"/>
              <a:t>Doperwtje fluoride tandpasta</a:t>
            </a:r>
          </a:p>
          <a:p>
            <a:r>
              <a:rPr lang="nl-NL" sz="3200" dirty="0"/>
              <a:t>Kleine borstel kop, zachte haren</a:t>
            </a:r>
          </a:p>
          <a:p>
            <a:endParaRPr lang="nl-NL" sz="3200" dirty="0"/>
          </a:p>
          <a:p>
            <a:r>
              <a:rPr lang="nl-NL" sz="3200" dirty="0"/>
              <a:t>2x daags 2 minuten</a:t>
            </a:r>
          </a:p>
          <a:p>
            <a:r>
              <a:rPr lang="nl-NL" sz="3200" dirty="0"/>
              <a:t>45⁰, tandvleesrand</a:t>
            </a:r>
          </a:p>
          <a:p>
            <a:r>
              <a:rPr lang="nl-NL" sz="3200" dirty="0"/>
              <a:t>3 B’s, </a:t>
            </a:r>
            <a:r>
              <a:rPr lang="nl-NL" sz="2000" dirty="0"/>
              <a:t>Buitenkant, Binnenkant, Bovenkant</a:t>
            </a:r>
          </a:p>
          <a:p>
            <a:endParaRPr lang="nl-NL" sz="2000" dirty="0"/>
          </a:p>
          <a:p>
            <a:r>
              <a:rPr lang="nl-NL" sz="3200" dirty="0"/>
              <a:t> Niet spoelen, alleen uitspuwen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590" y="992833"/>
            <a:ext cx="3577753" cy="224561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590" y="3538776"/>
            <a:ext cx="3012542" cy="26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Kunstgebit reinigen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574800"/>
            <a:ext cx="8596668" cy="5147733"/>
          </a:xfrm>
        </p:spPr>
        <p:txBody>
          <a:bodyPr/>
          <a:lstStyle/>
          <a:p>
            <a:r>
              <a:rPr lang="nl-NL" sz="3200" dirty="0"/>
              <a:t>Na het eten mond en prothese (af) spoelen met water</a:t>
            </a:r>
          </a:p>
          <a:p>
            <a:r>
              <a:rPr lang="nl-NL" sz="3200" dirty="0"/>
              <a:t>2xdaags kunstgebit poetsen met vloeibare zeep en protheseborstel</a:t>
            </a:r>
          </a:p>
          <a:p>
            <a:r>
              <a:rPr lang="nl-NL" sz="3200" dirty="0"/>
              <a:t>‘s nachts uit en droog wegleggen</a:t>
            </a:r>
          </a:p>
          <a:p>
            <a:r>
              <a:rPr lang="nl-NL" sz="3200" dirty="0"/>
              <a:t>Bij aanwezigheid van tandsteen</a:t>
            </a:r>
          </a:p>
          <a:p>
            <a:pPr marL="0" indent="0">
              <a:buNone/>
            </a:pPr>
            <a:r>
              <a:rPr lang="nl-NL" sz="3200" dirty="0"/>
              <a:t>   de prothese een nacht in de azijn leggen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1253514"/>
            <a:ext cx="2644035" cy="150960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95" y="3085757"/>
            <a:ext cx="2620800" cy="315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1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3" y="398584"/>
            <a:ext cx="8596668" cy="762000"/>
          </a:xfrm>
        </p:spPr>
        <p:txBody>
          <a:bodyPr>
            <a:normAutofit/>
          </a:bodyPr>
          <a:lstStyle/>
          <a:p>
            <a:r>
              <a:rPr lang="nl-NL" sz="4400" dirty="0"/>
              <a:t>Parkinson en Mondzorg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2" y="1371600"/>
            <a:ext cx="11660441" cy="5486399"/>
          </a:xfrm>
        </p:spPr>
        <p:txBody>
          <a:bodyPr>
            <a:normAutofit fontScale="92500" lnSpcReduction="20000"/>
          </a:bodyPr>
          <a:lstStyle/>
          <a:p>
            <a:r>
              <a:rPr lang="nl-NL" sz="3900" dirty="0"/>
              <a:t>Maak </a:t>
            </a:r>
            <a:r>
              <a:rPr lang="nl-NL" sz="3900" dirty="0" err="1"/>
              <a:t>mondzorg</a:t>
            </a:r>
            <a:r>
              <a:rPr lang="nl-NL" sz="3900" dirty="0"/>
              <a:t> bespreekbaar;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3000" dirty="0"/>
              <a:t>- met partner, mantelzorger, thuiszorg, tandarts/mondhygiëniste</a:t>
            </a:r>
          </a:p>
          <a:p>
            <a:r>
              <a:rPr lang="nl-NL" sz="3900" dirty="0"/>
              <a:t>Extra mondverzorging</a:t>
            </a:r>
          </a:p>
          <a:p>
            <a:pPr marL="0" indent="0">
              <a:buNone/>
            </a:pPr>
            <a:r>
              <a:rPr lang="nl-NL" sz="3200" dirty="0"/>
              <a:t>     	- </a:t>
            </a:r>
            <a:r>
              <a:rPr lang="nl-NL" sz="3000" dirty="0"/>
              <a:t>Na het eten de mond en prothese (af)spoelen met water</a:t>
            </a:r>
          </a:p>
          <a:p>
            <a:pPr marL="0" indent="0">
              <a:buNone/>
            </a:pPr>
            <a:r>
              <a:rPr lang="nl-NL" sz="3000" dirty="0"/>
              <a:t>	- Extra fluoride; 2x daags fluoride mondspoeling of poetsen 	     	   	   met </a:t>
            </a:r>
            <a:r>
              <a:rPr lang="nl-NL" sz="3000" dirty="0" err="1"/>
              <a:t>duraphat</a:t>
            </a:r>
            <a:r>
              <a:rPr lang="nl-NL" sz="3000" dirty="0"/>
              <a:t> 5000 fluoridetandpasta</a:t>
            </a:r>
          </a:p>
          <a:p>
            <a:pPr marL="0" indent="0">
              <a:buNone/>
            </a:pPr>
            <a:r>
              <a:rPr lang="nl-NL" sz="3000" dirty="0"/>
              <a:t>	- Extra ondersteuning; zittend, steun af, gedeeltes poetsen, 	  	   	   hulp derden, elektrische borstel, </a:t>
            </a:r>
            <a:r>
              <a:rPr lang="nl-NL" sz="3000" dirty="0" err="1"/>
              <a:t>klikdop</a:t>
            </a:r>
            <a:r>
              <a:rPr lang="nl-NL" sz="3000" dirty="0"/>
              <a:t> (</a:t>
            </a:r>
            <a:r>
              <a:rPr lang="nl-NL" sz="3000" dirty="0" err="1"/>
              <a:t>colgate</a:t>
            </a:r>
            <a:r>
              <a:rPr lang="nl-NL" sz="3000" dirty="0"/>
              <a:t>/</a:t>
            </a:r>
            <a:r>
              <a:rPr lang="nl-NL" sz="3000" dirty="0" err="1"/>
              <a:t>lidl</a:t>
            </a:r>
            <a:r>
              <a:rPr lang="nl-NL" sz="3000" dirty="0"/>
              <a:t>)</a:t>
            </a:r>
          </a:p>
          <a:p>
            <a:r>
              <a:rPr lang="nl-NL" sz="3900" dirty="0"/>
              <a:t>Tandarts bezoek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3000" dirty="0"/>
              <a:t>- Frequentere controle door de tandarts/ mondhygiëniste</a:t>
            </a:r>
          </a:p>
          <a:p>
            <a:pPr marL="0" indent="0">
              <a:buNone/>
            </a:pPr>
            <a:r>
              <a:rPr lang="nl-NL" sz="3000" dirty="0"/>
              <a:t>	- Door tandarts levensloopbestendige </a:t>
            </a:r>
            <a:r>
              <a:rPr lang="nl-NL" sz="3000" dirty="0" err="1"/>
              <a:t>mondzorg</a:t>
            </a:r>
            <a:endParaRPr lang="nl-NL" sz="3000" dirty="0"/>
          </a:p>
          <a:p>
            <a:pPr marL="0" indent="0">
              <a:buNone/>
            </a:pPr>
            <a:r>
              <a:rPr lang="nl-NL" sz="3000" dirty="0"/>
              <a:t>	- Preventie, voorkomen is beter dan genezen</a:t>
            </a:r>
          </a:p>
          <a:p>
            <a:pPr marL="0" indent="0">
              <a:buNone/>
            </a:pPr>
            <a:endParaRPr lang="nl-NL" sz="29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68943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883</Words>
  <Application>Microsoft Office PowerPoint</Application>
  <PresentationFormat>Breedbeeld</PresentationFormat>
  <Paragraphs>121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Parkinson en Mondzorg</vt:lpstr>
      <vt:lpstr>Indeling</vt:lpstr>
      <vt:lpstr>Waarom mondverzorging</vt:lpstr>
      <vt:lpstr>Parkinson en mondproblemen</vt:lpstr>
      <vt:lpstr>Parkinson risicofactoren mond</vt:lpstr>
      <vt:lpstr>Basisadvies mondverzorging</vt:lpstr>
      <vt:lpstr>Poetsmethode</vt:lpstr>
      <vt:lpstr>Kunstgebit reinigen</vt:lpstr>
      <vt:lpstr>Parkinson en Mondzorg</vt:lpstr>
      <vt:lpstr>Websites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Parkinson en Mondzorg</dc:title>
  <dc:creator>Jolanda Vos</dc:creator>
  <cp:lastModifiedBy>Jolanda Vos</cp:lastModifiedBy>
  <cp:revision>2</cp:revision>
  <dcterms:created xsi:type="dcterms:W3CDTF">2022-11-24T08:05:41Z</dcterms:created>
  <dcterms:modified xsi:type="dcterms:W3CDTF">2022-11-24T08:44:34Z</dcterms:modified>
</cp:coreProperties>
</file>